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BAD37F-C98C-4A8D-9646-F424863C325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FDB2B920-68D4-4952-BFAC-84D1F464227B}">
      <dgm:prSet phldrT="[Text]"/>
      <dgm:spPr/>
      <dgm:t>
        <a:bodyPr/>
        <a:lstStyle/>
        <a:p>
          <a:r>
            <a:rPr lang="en-AU" dirty="0" smtClean="0"/>
            <a:t>Shareholders</a:t>
          </a:r>
          <a:endParaRPr lang="en-AU" dirty="0"/>
        </a:p>
      </dgm:t>
    </dgm:pt>
    <dgm:pt modelId="{5EE3F32B-BDDD-4E71-BB6B-D50F6648180F}" type="parTrans" cxnId="{3C3ACD96-829D-468F-A686-CE72862ABE18}">
      <dgm:prSet/>
      <dgm:spPr/>
      <dgm:t>
        <a:bodyPr/>
        <a:lstStyle/>
        <a:p>
          <a:endParaRPr lang="en-AU"/>
        </a:p>
      </dgm:t>
    </dgm:pt>
    <dgm:pt modelId="{16E60972-3B90-42FF-B18D-A3CBFE86CC22}" type="sibTrans" cxnId="{3C3ACD96-829D-468F-A686-CE72862ABE18}">
      <dgm:prSet/>
      <dgm:spPr/>
      <dgm:t>
        <a:bodyPr/>
        <a:lstStyle/>
        <a:p>
          <a:endParaRPr lang="en-AU"/>
        </a:p>
      </dgm:t>
    </dgm:pt>
    <dgm:pt modelId="{03BD5EEB-54B1-47A1-BF34-6DD8C345E5F8}">
      <dgm:prSet phldrT="[Text]"/>
      <dgm:spPr/>
      <dgm:t>
        <a:bodyPr/>
        <a:lstStyle/>
        <a:p>
          <a:r>
            <a:rPr lang="en-AU" dirty="0" smtClean="0"/>
            <a:t>Management</a:t>
          </a:r>
          <a:endParaRPr lang="en-AU" dirty="0"/>
        </a:p>
      </dgm:t>
    </dgm:pt>
    <dgm:pt modelId="{FBB4E247-1752-4102-8EFB-65FD912D3459}" type="parTrans" cxnId="{3AE0F0A6-8AB3-4BC8-8C14-B5A93FBF5189}">
      <dgm:prSet/>
      <dgm:spPr/>
      <dgm:t>
        <a:bodyPr/>
        <a:lstStyle/>
        <a:p>
          <a:endParaRPr lang="en-AU"/>
        </a:p>
      </dgm:t>
    </dgm:pt>
    <dgm:pt modelId="{19D17D1E-C906-4D4E-9938-769AD2C5BCD2}" type="sibTrans" cxnId="{3AE0F0A6-8AB3-4BC8-8C14-B5A93FBF5189}">
      <dgm:prSet/>
      <dgm:spPr/>
      <dgm:t>
        <a:bodyPr/>
        <a:lstStyle/>
        <a:p>
          <a:endParaRPr lang="en-AU"/>
        </a:p>
      </dgm:t>
    </dgm:pt>
    <dgm:pt modelId="{B1F28161-2708-4B79-A44C-1144E9F7AF39}">
      <dgm:prSet phldrT="[Text]"/>
      <dgm:spPr/>
      <dgm:t>
        <a:bodyPr/>
        <a:lstStyle/>
        <a:p>
          <a:r>
            <a:rPr lang="en-AU" dirty="0" smtClean="0"/>
            <a:t>Unions</a:t>
          </a:r>
          <a:endParaRPr lang="en-AU" dirty="0"/>
        </a:p>
      </dgm:t>
    </dgm:pt>
    <dgm:pt modelId="{2B05D701-5B30-46D0-BAE9-AE692D4957E0}" type="parTrans" cxnId="{BCC1CD3E-0DB4-434C-9EB4-18402E845BD5}">
      <dgm:prSet/>
      <dgm:spPr/>
      <dgm:t>
        <a:bodyPr/>
        <a:lstStyle/>
        <a:p>
          <a:endParaRPr lang="en-AU"/>
        </a:p>
      </dgm:t>
    </dgm:pt>
    <dgm:pt modelId="{DFFF757F-E194-4280-8B9B-CB9848791929}" type="sibTrans" cxnId="{BCC1CD3E-0DB4-434C-9EB4-18402E845BD5}">
      <dgm:prSet/>
      <dgm:spPr/>
      <dgm:t>
        <a:bodyPr/>
        <a:lstStyle/>
        <a:p>
          <a:endParaRPr lang="en-AU"/>
        </a:p>
      </dgm:t>
    </dgm:pt>
    <dgm:pt modelId="{99D716B7-9514-4D7E-A233-446AA46C93F3}">
      <dgm:prSet phldrT="[Text]"/>
      <dgm:spPr/>
      <dgm:t>
        <a:bodyPr/>
        <a:lstStyle/>
        <a:p>
          <a:r>
            <a:rPr lang="en-AU" dirty="0" smtClean="0"/>
            <a:t>Employees</a:t>
          </a:r>
          <a:endParaRPr lang="en-AU" dirty="0"/>
        </a:p>
      </dgm:t>
    </dgm:pt>
    <dgm:pt modelId="{4E712D1D-3FE6-48AD-AA4F-4C3FE52B28A8}" type="parTrans" cxnId="{25E49A8A-CC7A-475F-B30C-5F888E48D958}">
      <dgm:prSet/>
      <dgm:spPr/>
      <dgm:t>
        <a:bodyPr/>
        <a:lstStyle/>
        <a:p>
          <a:endParaRPr lang="en-AU"/>
        </a:p>
      </dgm:t>
    </dgm:pt>
    <dgm:pt modelId="{3180D07B-0494-4452-A21B-F292A3443D23}" type="sibTrans" cxnId="{25E49A8A-CC7A-475F-B30C-5F888E48D958}">
      <dgm:prSet/>
      <dgm:spPr/>
      <dgm:t>
        <a:bodyPr/>
        <a:lstStyle/>
        <a:p>
          <a:endParaRPr lang="en-AU"/>
        </a:p>
      </dgm:t>
    </dgm:pt>
    <dgm:pt modelId="{C2900C6C-EDC8-45D1-A983-2C83D4D29AD2}">
      <dgm:prSet phldrT="[Text]"/>
      <dgm:spPr/>
      <dgm:t>
        <a:bodyPr/>
        <a:lstStyle/>
        <a:p>
          <a:r>
            <a:rPr lang="en-AU" dirty="0" smtClean="0"/>
            <a:t>Customers</a:t>
          </a:r>
          <a:endParaRPr lang="en-AU" dirty="0"/>
        </a:p>
      </dgm:t>
    </dgm:pt>
    <dgm:pt modelId="{9A90CFA1-671B-474D-ABAD-BA94FEDC7CFC}" type="parTrans" cxnId="{F37C6771-3FEC-4C0E-957A-F4AD219511DA}">
      <dgm:prSet/>
      <dgm:spPr/>
      <dgm:t>
        <a:bodyPr/>
        <a:lstStyle/>
        <a:p>
          <a:endParaRPr lang="en-AU"/>
        </a:p>
      </dgm:t>
    </dgm:pt>
    <dgm:pt modelId="{3D825A0E-06E1-4F69-BFCF-34F4CFBFE743}" type="sibTrans" cxnId="{F37C6771-3FEC-4C0E-957A-F4AD219511DA}">
      <dgm:prSet/>
      <dgm:spPr/>
      <dgm:t>
        <a:bodyPr/>
        <a:lstStyle/>
        <a:p>
          <a:endParaRPr lang="en-AU"/>
        </a:p>
      </dgm:t>
    </dgm:pt>
    <dgm:pt modelId="{4F37825B-83FA-4E70-A0D9-44FAD64345D0}">
      <dgm:prSet phldrT="[Text]"/>
      <dgm:spPr/>
      <dgm:t>
        <a:bodyPr/>
        <a:lstStyle/>
        <a:p>
          <a:r>
            <a:rPr lang="en-AU" dirty="0" smtClean="0"/>
            <a:t>Suppliers</a:t>
          </a:r>
          <a:endParaRPr lang="en-AU" dirty="0"/>
        </a:p>
      </dgm:t>
    </dgm:pt>
    <dgm:pt modelId="{27FCB42F-CB12-4DAD-A3B0-E4FDFE9271CE}" type="parTrans" cxnId="{3005D78B-BF97-41F5-B20A-94C0D63C9002}">
      <dgm:prSet/>
      <dgm:spPr/>
      <dgm:t>
        <a:bodyPr/>
        <a:lstStyle/>
        <a:p>
          <a:endParaRPr lang="en-AU"/>
        </a:p>
      </dgm:t>
    </dgm:pt>
    <dgm:pt modelId="{DAE3AAE6-BCB3-4F54-9776-AFC14B5CEA99}" type="sibTrans" cxnId="{3005D78B-BF97-41F5-B20A-94C0D63C9002}">
      <dgm:prSet/>
      <dgm:spPr/>
      <dgm:t>
        <a:bodyPr/>
        <a:lstStyle/>
        <a:p>
          <a:endParaRPr lang="en-AU"/>
        </a:p>
      </dgm:t>
    </dgm:pt>
    <dgm:pt modelId="{5A16AFBB-FE5C-45A0-A29F-3DC0D0CEC7DA}">
      <dgm:prSet phldrT="[Text]"/>
      <dgm:spPr/>
      <dgm:t>
        <a:bodyPr/>
        <a:lstStyle/>
        <a:p>
          <a:r>
            <a:rPr lang="en-AU" dirty="0" smtClean="0"/>
            <a:t>Communities</a:t>
          </a:r>
          <a:endParaRPr lang="en-AU" dirty="0"/>
        </a:p>
      </dgm:t>
    </dgm:pt>
    <dgm:pt modelId="{D58A1B82-C2E6-4769-A7D6-6B35A74768B4}" type="parTrans" cxnId="{4A7B32BD-BEBB-4418-BF35-0FE07AD65AC3}">
      <dgm:prSet/>
      <dgm:spPr/>
      <dgm:t>
        <a:bodyPr/>
        <a:lstStyle/>
        <a:p>
          <a:endParaRPr lang="en-AU"/>
        </a:p>
      </dgm:t>
    </dgm:pt>
    <dgm:pt modelId="{A7550567-6740-48E6-9F64-526CAC2FCEC2}" type="sibTrans" cxnId="{4A7B32BD-BEBB-4418-BF35-0FE07AD65AC3}">
      <dgm:prSet/>
      <dgm:spPr/>
      <dgm:t>
        <a:bodyPr/>
        <a:lstStyle/>
        <a:p>
          <a:endParaRPr lang="en-AU"/>
        </a:p>
      </dgm:t>
    </dgm:pt>
    <dgm:pt modelId="{60B8092F-51FB-4A77-AB06-51EBC0F38823}">
      <dgm:prSet phldrT="[Text]"/>
      <dgm:spPr/>
      <dgm:t>
        <a:bodyPr/>
        <a:lstStyle/>
        <a:p>
          <a:r>
            <a:rPr lang="en-AU" dirty="0" smtClean="0"/>
            <a:t>Customers</a:t>
          </a:r>
          <a:endParaRPr lang="en-AU" dirty="0"/>
        </a:p>
      </dgm:t>
    </dgm:pt>
    <dgm:pt modelId="{083918F6-039C-4612-BB13-15CAB0C16624}" type="parTrans" cxnId="{3F550AC3-E3B3-4D49-AAB2-BC5BAF247CD6}">
      <dgm:prSet/>
      <dgm:spPr/>
      <dgm:t>
        <a:bodyPr/>
        <a:lstStyle/>
        <a:p>
          <a:endParaRPr lang="en-AU"/>
        </a:p>
      </dgm:t>
    </dgm:pt>
    <dgm:pt modelId="{9D97998F-7D2B-47F1-BE08-33B53EBF7737}" type="sibTrans" cxnId="{3F550AC3-E3B3-4D49-AAB2-BC5BAF247CD6}">
      <dgm:prSet/>
      <dgm:spPr/>
      <dgm:t>
        <a:bodyPr/>
        <a:lstStyle/>
        <a:p>
          <a:endParaRPr lang="en-AU"/>
        </a:p>
      </dgm:t>
    </dgm:pt>
    <dgm:pt modelId="{80131D3F-3EE5-4EB1-A861-848DC3F9241D}">
      <dgm:prSet phldrT="[Text]"/>
      <dgm:spPr/>
      <dgm:t>
        <a:bodyPr/>
        <a:lstStyle/>
        <a:p>
          <a:r>
            <a:rPr lang="en-AU" dirty="0" smtClean="0"/>
            <a:t>Government</a:t>
          </a:r>
          <a:endParaRPr lang="en-AU" dirty="0"/>
        </a:p>
      </dgm:t>
    </dgm:pt>
    <dgm:pt modelId="{C230FA7A-8DF8-4146-A998-B96B642BA129}" type="parTrans" cxnId="{DC1F1D23-AD52-4A5E-B1FF-FCB6DD763468}">
      <dgm:prSet/>
      <dgm:spPr/>
      <dgm:t>
        <a:bodyPr/>
        <a:lstStyle/>
        <a:p>
          <a:endParaRPr lang="en-AU"/>
        </a:p>
      </dgm:t>
    </dgm:pt>
    <dgm:pt modelId="{4D1D3F45-D3B1-47F4-ADB3-37F9676C5E79}" type="sibTrans" cxnId="{DC1F1D23-AD52-4A5E-B1FF-FCB6DD763468}">
      <dgm:prSet/>
      <dgm:spPr/>
      <dgm:t>
        <a:bodyPr/>
        <a:lstStyle/>
        <a:p>
          <a:endParaRPr lang="en-AU"/>
        </a:p>
      </dgm:t>
    </dgm:pt>
    <dgm:pt modelId="{3E95223D-7664-429A-B895-5DE1C0033FAB}" type="pres">
      <dgm:prSet presAssocID="{C3BAD37F-C98C-4A8D-9646-F424863C3254}" presName="diagram" presStyleCnt="0">
        <dgm:presLayoutVars>
          <dgm:dir/>
          <dgm:resizeHandles val="exact"/>
        </dgm:presLayoutVars>
      </dgm:prSet>
      <dgm:spPr/>
    </dgm:pt>
    <dgm:pt modelId="{29285535-C7D9-4CF8-8913-9061ED4AA698}" type="pres">
      <dgm:prSet presAssocID="{FDB2B920-68D4-4952-BFAC-84D1F464227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9AF78C7-5807-4CBF-A247-E437680B95FE}" type="pres">
      <dgm:prSet presAssocID="{16E60972-3B90-42FF-B18D-A3CBFE86CC22}" presName="sibTrans" presStyleCnt="0"/>
      <dgm:spPr/>
    </dgm:pt>
    <dgm:pt modelId="{6578D5DC-3B27-4141-9B07-96466C116D21}" type="pres">
      <dgm:prSet presAssocID="{03BD5EEB-54B1-47A1-BF34-6DD8C345E5F8}" presName="node" presStyleLbl="node1" presStyleIdx="1" presStyleCnt="9">
        <dgm:presLayoutVars>
          <dgm:bulletEnabled val="1"/>
        </dgm:presLayoutVars>
      </dgm:prSet>
      <dgm:spPr/>
    </dgm:pt>
    <dgm:pt modelId="{B96D6104-2EAE-4DCB-A7F0-924866CD6ECC}" type="pres">
      <dgm:prSet presAssocID="{19D17D1E-C906-4D4E-9938-769AD2C5BCD2}" presName="sibTrans" presStyleCnt="0"/>
      <dgm:spPr/>
    </dgm:pt>
    <dgm:pt modelId="{CEA996E3-0B8C-4F8F-B633-4BDFE68ACA0A}" type="pres">
      <dgm:prSet presAssocID="{B1F28161-2708-4B79-A44C-1144E9F7AF39}" presName="node" presStyleLbl="node1" presStyleIdx="2" presStyleCnt="9" custLinFactX="-100000" custLinFactY="17580" custLinFactNeighborX="-119480" custLinFactNeighborY="100000">
        <dgm:presLayoutVars>
          <dgm:bulletEnabled val="1"/>
        </dgm:presLayoutVars>
      </dgm:prSet>
      <dgm:spPr/>
    </dgm:pt>
    <dgm:pt modelId="{E0937FF5-B647-4D70-A18F-F4D6B6FD1676}" type="pres">
      <dgm:prSet presAssocID="{DFFF757F-E194-4280-8B9B-CB9848791929}" presName="sibTrans" presStyleCnt="0"/>
      <dgm:spPr/>
    </dgm:pt>
    <dgm:pt modelId="{5BB62540-5549-44D3-9B6C-1408CFD095C2}" type="pres">
      <dgm:prSet presAssocID="{99D716B7-9514-4D7E-A233-446AA46C93F3}" presName="node" presStyleLbl="node1" presStyleIdx="3" presStyleCnt="9" custLinFactX="100000" custLinFactY="-19383" custLinFactNeighborX="119480" custLinFactNeighborY="-100000">
        <dgm:presLayoutVars>
          <dgm:bulletEnabled val="1"/>
        </dgm:presLayoutVars>
      </dgm:prSet>
      <dgm:spPr/>
    </dgm:pt>
    <dgm:pt modelId="{EF55EFE8-8CF3-4E7F-9B5E-8A4A05B17970}" type="pres">
      <dgm:prSet presAssocID="{3180D07B-0494-4452-A21B-F292A3443D23}" presName="sibTrans" presStyleCnt="0"/>
      <dgm:spPr/>
    </dgm:pt>
    <dgm:pt modelId="{18EDBFBA-DE51-4E72-87E6-4C9ACBE71F0C}" type="pres">
      <dgm:prSet presAssocID="{C2900C6C-EDC8-45D1-A983-2C83D4D29AD2}" presName="node" presStyleLbl="node1" presStyleIdx="4" presStyleCnt="9">
        <dgm:presLayoutVars>
          <dgm:bulletEnabled val="1"/>
        </dgm:presLayoutVars>
      </dgm:prSet>
      <dgm:spPr/>
    </dgm:pt>
    <dgm:pt modelId="{C90C8C1D-3B56-44DA-B369-81250F30F57F}" type="pres">
      <dgm:prSet presAssocID="{3D825A0E-06E1-4F69-BFCF-34F4CFBFE743}" presName="sibTrans" presStyleCnt="0"/>
      <dgm:spPr/>
    </dgm:pt>
    <dgm:pt modelId="{442F8272-0A0E-4590-B938-18323768210E}" type="pres">
      <dgm:prSet presAssocID="{4F37825B-83FA-4E70-A0D9-44FAD64345D0}" presName="node" presStyleLbl="node1" presStyleIdx="5" presStyleCnt="9">
        <dgm:presLayoutVars>
          <dgm:bulletEnabled val="1"/>
        </dgm:presLayoutVars>
      </dgm:prSet>
      <dgm:spPr/>
    </dgm:pt>
    <dgm:pt modelId="{C1209EAE-5921-43CC-A5A8-29D2A70DDD93}" type="pres">
      <dgm:prSet presAssocID="{DAE3AAE6-BCB3-4F54-9776-AFC14B5CEA99}" presName="sibTrans" presStyleCnt="0"/>
      <dgm:spPr/>
    </dgm:pt>
    <dgm:pt modelId="{C871AF34-8EA0-4522-8C1A-2A374D2FDF7C}" type="pres">
      <dgm:prSet presAssocID="{5A16AFBB-FE5C-45A0-A29F-3DC0D0CEC7DA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9A5E8BE-65AD-438D-A021-B64614E2206C}" type="pres">
      <dgm:prSet presAssocID="{A7550567-6740-48E6-9F64-526CAC2FCEC2}" presName="sibTrans" presStyleCnt="0"/>
      <dgm:spPr/>
    </dgm:pt>
    <dgm:pt modelId="{2C6C33DE-1174-4716-A163-38973C95E8A0}" type="pres">
      <dgm:prSet presAssocID="{60B8092F-51FB-4A77-AB06-51EBC0F38823}" presName="node" presStyleLbl="node1" presStyleIdx="7" presStyleCnt="9">
        <dgm:presLayoutVars>
          <dgm:bulletEnabled val="1"/>
        </dgm:presLayoutVars>
      </dgm:prSet>
      <dgm:spPr/>
    </dgm:pt>
    <dgm:pt modelId="{1A956E0F-B58B-463E-9356-A0319554C74F}" type="pres">
      <dgm:prSet presAssocID="{9D97998F-7D2B-47F1-BE08-33B53EBF7737}" presName="sibTrans" presStyleCnt="0"/>
      <dgm:spPr/>
    </dgm:pt>
    <dgm:pt modelId="{D167B69A-193D-4D1B-AA06-FC2617200A61}" type="pres">
      <dgm:prSet presAssocID="{80131D3F-3EE5-4EB1-A861-848DC3F9241D}" presName="node" presStyleLbl="node1" presStyleIdx="8" presStyleCnt="9">
        <dgm:presLayoutVars>
          <dgm:bulletEnabled val="1"/>
        </dgm:presLayoutVars>
      </dgm:prSet>
      <dgm:spPr/>
    </dgm:pt>
  </dgm:ptLst>
  <dgm:cxnLst>
    <dgm:cxn modelId="{3F550AC3-E3B3-4D49-AAB2-BC5BAF247CD6}" srcId="{C3BAD37F-C98C-4A8D-9646-F424863C3254}" destId="{60B8092F-51FB-4A77-AB06-51EBC0F38823}" srcOrd="7" destOrd="0" parTransId="{083918F6-039C-4612-BB13-15CAB0C16624}" sibTransId="{9D97998F-7D2B-47F1-BE08-33B53EBF7737}"/>
    <dgm:cxn modelId="{F37C6771-3FEC-4C0E-957A-F4AD219511DA}" srcId="{C3BAD37F-C98C-4A8D-9646-F424863C3254}" destId="{C2900C6C-EDC8-45D1-A983-2C83D4D29AD2}" srcOrd="4" destOrd="0" parTransId="{9A90CFA1-671B-474D-ABAD-BA94FEDC7CFC}" sibTransId="{3D825A0E-06E1-4F69-BFCF-34F4CFBFE743}"/>
    <dgm:cxn modelId="{5BB8421F-02F2-47D9-98E8-6A6E0CAF929C}" type="presOf" srcId="{03BD5EEB-54B1-47A1-BF34-6DD8C345E5F8}" destId="{6578D5DC-3B27-4141-9B07-96466C116D21}" srcOrd="0" destOrd="0" presId="urn:microsoft.com/office/officeart/2005/8/layout/default"/>
    <dgm:cxn modelId="{E6029C18-CA5D-47D6-B498-56C566CED939}" type="presOf" srcId="{FDB2B920-68D4-4952-BFAC-84D1F464227B}" destId="{29285535-C7D9-4CF8-8913-9061ED4AA698}" srcOrd="0" destOrd="0" presId="urn:microsoft.com/office/officeart/2005/8/layout/default"/>
    <dgm:cxn modelId="{379283EC-6219-458B-9DB8-A84EC6502737}" type="presOf" srcId="{60B8092F-51FB-4A77-AB06-51EBC0F38823}" destId="{2C6C33DE-1174-4716-A163-38973C95E8A0}" srcOrd="0" destOrd="0" presId="urn:microsoft.com/office/officeart/2005/8/layout/default"/>
    <dgm:cxn modelId="{8328C517-8B59-4995-9EE3-DC3F39A9CF55}" type="presOf" srcId="{5A16AFBB-FE5C-45A0-A29F-3DC0D0CEC7DA}" destId="{C871AF34-8EA0-4522-8C1A-2A374D2FDF7C}" srcOrd="0" destOrd="0" presId="urn:microsoft.com/office/officeart/2005/8/layout/default"/>
    <dgm:cxn modelId="{186EE360-F25E-4128-A731-BE7139BF8394}" type="presOf" srcId="{C2900C6C-EDC8-45D1-A983-2C83D4D29AD2}" destId="{18EDBFBA-DE51-4E72-87E6-4C9ACBE71F0C}" srcOrd="0" destOrd="0" presId="urn:microsoft.com/office/officeart/2005/8/layout/default"/>
    <dgm:cxn modelId="{DC1F1D23-AD52-4A5E-B1FF-FCB6DD763468}" srcId="{C3BAD37F-C98C-4A8D-9646-F424863C3254}" destId="{80131D3F-3EE5-4EB1-A861-848DC3F9241D}" srcOrd="8" destOrd="0" parTransId="{C230FA7A-8DF8-4146-A998-B96B642BA129}" sibTransId="{4D1D3F45-D3B1-47F4-ADB3-37F9676C5E79}"/>
    <dgm:cxn modelId="{7180A30F-C4AB-4EA0-B7BE-33E7C2C64D7F}" type="presOf" srcId="{80131D3F-3EE5-4EB1-A861-848DC3F9241D}" destId="{D167B69A-193D-4D1B-AA06-FC2617200A61}" srcOrd="0" destOrd="0" presId="urn:microsoft.com/office/officeart/2005/8/layout/default"/>
    <dgm:cxn modelId="{25E49A8A-CC7A-475F-B30C-5F888E48D958}" srcId="{C3BAD37F-C98C-4A8D-9646-F424863C3254}" destId="{99D716B7-9514-4D7E-A233-446AA46C93F3}" srcOrd="3" destOrd="0" parTransId="{4E712D1D-3FE6-48AD-AA4F-4C3FE52B28A8}" sibTransId="{3180D07B-0494-4452-A21B-F292A3443D23}"/>
    <dgm:cxn modelId="{DC43F566-3E0A-4399-9A00-D8E7D2D8706A}" type="presOf" srcId="{99D716B7-9514-4D7E-A233-446AA46C93F3}" destId="{5BB62540-5549-44D3-9B6C-1408CFD095C2}" srcOrd="0" destOrd="0" presId="urn:microsoft.com/office/officeart/2005/8/layout/default"/>
    <dgm:cxn modelId="{CFB3390A-B25D-4D62-B956-C5B8B8F0B0A0}" type="presOf" srcId="{B1F28161-2708-4B79-A44C-1144E9F7AF39}" destId="{CEA996E3-0B8C-4F8F-B633-4BDFE68ACA0A}" srcOrd="0" destOrd="0" presId="urn:microsoft.com/office/officeart/2005/8/layout/default"/>
    <dgm:cxn modelId="{3C3ACD96-829D-468F-A686-CE72862ABE18}" srcId="{C3BAD37F-C98C-4A8D-9646-F424863C3254}" destId="{FDB2B920-68D4-4952-BFAC-84D1F464227B}" srcOrd="0" destOrd="0" parTransId="{5EE3F32B-BDDD-4E71-BB6B-D50F6648180F}" sibTransId="{16E60972-3B90-42FF-B18D-A3CBFE86CC22}"/>
    <dgm:cxn modelId="{3AE0F0A6-8AB3-4BC8-8C14-B5A93FBF5189}" srcId="{C3BAD37F-C98C-4A8D-9646-F424863C3254}" destId="{03BD5EEB-54B1-47A1-BF34-6DD8C345E5F8}" srcOrd="1" destOrd="0" parTransId="{FBB4E247-1752-4102-8EFB-65FD912D3459}" sibTransId="{19D17D1E-C906-4D4E-9938-769AD2C5BCD2}"/>
    <dgm:cxn modelId="{BCC1CD3E-0DB4-434C-9EB4-18402E845BD5}" srcId="{C3BAD37F-C98C-4A8D-9646-F424863C3254}" destId="{B1F28161-2708-4B79-A44C-1144E9F7AF39}" srcOrd="2" destOrd="0" parTransId="{2B05D701-5B30-46D0-BAE9-AE692D4957E0}" sibTransId="{DFFF757F-E194-4280-8B9B-CB9848791929}"/>
    <dgm:cxn modelId="{FC0EB671-0B46-46FE-B53F-9690B21935D7}" type="presOf" srcId="{C3BAD37F-C98C-4A8D-9646-F424863C3254}" destId="{3E95223D-7664-429A-B895-5DE1C0033FAB}" srcOrd="0" destOrd="0" presId="urn:microsoft.com/office/officeart/2005/8/layout/default"/>
    <dgm:cxn modelId="{4A7B32BD-BEBB-4418-BF35-0FE07AD65AC3}" srcId="{C3BAD37F-C98C-4A8D-9646-F424863C3254}" destId="{5A16AFBB-FE5C-45A0-A29F-3DC0D0CEC7DA}" srcOrd="6" destOrd="0" parTransId="{D58A1B82-C2E6-4769-A7D6-6B35A74768B4}" sibTransId="{A7550567-6740-48E6-9F64-526CAC2FCEC2}"/>
    <dgm:cxn modelId="{3005D78B-BF97-41F5-B20A-94C0D63C9002}" srcId="{C3BAD37F-C98C-4A8D-9646-F424863C3254}" destId="{4F37825B-83FA-4E70-A0D9-44FAD64345D0}" srcOrd="5" destOrd="0" parTransId="{27FCB42F-CB12-4DAD-A3B0-E4FDFE9271CE}" sibTransId="{DAE3AAE6-BCB3-4F54-9776-AFC14B5CEA99}"/>
    <dgm:cxn modelId="{6BF807E7-BE14-41DB-B670-76F6D8D4E167}" type="presOf" srcId="{4F37825B-83FA-4E70-A0D9-44FAD64345D0}" destId="{442F8272-0A0E-4590-B938-18323768210E}" srcOrd="0" destOrd="0" presId="urn:microsoft.com/office/officeart/2005/8/layout/default"/>
    <dgm:cxn modelId="{40667CDB-F8BF-4CDD-97D1-B076B7342FC9}" type="presParOf" srcId="{3E95223D-7664-429A-B895-5DE1C0033FAB}" destId="{29285535-C7D9-4CF8-8913-9061ED4AA698}" srcOrd="0" destOrd="0" presId="urn:microsoft.com/office/officeart/2005/8/layout/default"/>
    <dgm:cxn modelId="{5BE4BE65-592F-4C67-A36B-6D40543BF854}" type="presParOf" srcId="{3E95223D-7664-429A-B895-5DE1C0033FAB}" destId="{69AF78C7-5807-4CBF-A247-E437680B95FE}" srcOrd="1" destOrd="0" presId="urn:microsoft.com/office/officeart/2005/8/layout/default"/>
    <dgm:cxn modelId="{3D2562FF-F59D-40CA-9F84-8CFC8AB1C997}" type="presParOf" srcId="{3E95223D-7664-429A-B895-5DE1C0033FAB}" destId="{6578D5DC-3B27-4141-9B07-96466C116D21}" srcOrd="2" destOrd="0" presId="urn:microsoft.com/office/officeart/2005/8/layout/default"/>
    <dgm:cxn modelId="{0781B771-439B-4624-9FDC-8B8A24FED700}" type="presParOf" srcId="{3E95223D-7664-429A-B895-5DE1C0033FAB}" destId="{B96D6104-2EAE-4DCB-A7F0-924866CD6ECC}" srcOrd="3" destOrd="0" presId="urn:microsoft.com/office/officeart/2005/8/layout/default"/>
    <dgm:cxn modelId="{9013CFDF-1BDC-4C0F-9CA6-5203DDDC23B1}" type="presParOf" srcId="{3E95223D-7664-429A-B895-5DE1C0033FAB}" destId="{CEA996E3-0B8C-4F8F-B633-4BDFE68ACA0A}" srcOrd="4" destOrd="0" presId="urn:microsoft.com/office/officeart/2005/8/layout/default"/>
    <dgm:cxn modelId="{14A9695B-3BF6-4164-A9D9-10BF5E8548FF}" type="presParOf" srcId="{3E95223D-7664-429A-B895-5DE1C0033FAB}" destId="{E0937FF5-B647-4D70-A18F-F4D6B6FD1676}" srcOrd="5" destOrd="0" presId="urn:microsoft.com/office/officeart/2005/8/layout/default"/>
    <dgm:cxn modelId="{F7CCEBD0-CFD2-4868-A7E7-C9A5AB31D7BB}" type="presParOf" srcId="{3E95223D-7664-429A-B895-5DE1C0033FAB}" destId="{5BB62540-5549-44D3-9B6C-1408CFD095C2}" srcOrd="6" destOrd="0" presId="urn:microsoft.com/office/officeart/2005/8/layout/default"/>
    <dgm:cxn modelId="{548751A9-BC72-4B40-A56A-167698771F0B}" type="presParOf" srcId="{3E95223D-7664-429A-B895-5DE1C0033FAB}" destId="{EF55EFE8-8CF3-4E7F-9B5E-8A4A05B17970}" srcOrd="7" destOrd="0" presId="urn:microsoft.com/office/officeart/2005/8/layout/default"/>
    <dgm:cxn modelId="{50E306B1-0B37-4E82-B38C-1CDCEA707484}" type="presParOf" srcId="{3E95223D-7664-429A-B895-5DE1C0033FAB}" destId="{18EDBFBA-DE51-4E72-87E6-4C9ACBE71F0C}" srcOrd="8" destOrd="0" presId="urn:microsoft.com/office/officeart/2005/8/layout/default"/>
    <dgm:cxn modelId="{DDC8C1A7-DD28-44E8-AF8D-C8F0376F5EA1}" type="presParOf" srcId="{3E95223D-7664-429A-B895-5DE1C0033FAB}" destId="{C90C8C1D-3B56-44DA-B369-81250F30F57F}" srcOrd="9" destOrd="0" presId="urn:microsoft.com/office/officeart/2005/8/layout/default"/>
    <dgm:cxn modelId="{67AC1A43-7DCA-4447-94F4-2AEC8FA32633}" type="presParOf" srcId="{3E95223D-7664-429A-B895-5DE1C0033FAB}" destId="{442F8272-0A0E-4590-B938-18323768210E}" srcOrd="10" destOrd="0" presId="urn:microsoft.com/office/officeart/2005/8/layout/default"/>
    <dgm:cxn modelId="{2F779B0E-EACD-412C-94DC-4D73AF59A872}" type="presParOf" srcId="{3E95223D-7664-429A-B895-5DE1C0033FAB}" destId="{C1209EAE-5921-43CC-A5A8-29D2A70DDD93}" srcOrd="11" destOrd="0" presId="urn:microsoft.com/office/officeart/2005/8/layout/default"/>
    <dgm:cxn modelId="{7E7C4657-A8DB-46C1-B5DB-841AAE58F176}" type="presParOf" srcId="{3E95223D-7664-429A-B895-5DE1C0033FAB}" destId="{C871AF34-8EA0-4522-8C1A-2A374D2FDF7C}" srcOrd="12" destOrd="0" presId="urn:microsoft.com/office/officeart/2005/8/layout/default"/>
    <dgm:cxn modelId="{8382B2DC-EB17-43E1-9F81-8EAD9BD0CD4F}" type="presParOf" srcId="{3E95223D-7664-429A-B895-5DE1C0033FAB}" destId="{B9A5E8BE-65AD-438D-A021-B64614E2206C}" srcOrd="13" destOrd="0" presId="urn:microsoft.com/office/officeart/2005/8/layout/default"/>
    <dgm:cxn modelId="{7B685660-0DBD-4E9E-BC95-3A7EC606A6DA}" type="presParOf" srcId="{3E95223D-7664-429A-B895-5DE1C0033FAB}" destId="{2C6C33DE-1174-4716-A163-38973C95E8A0}" srcOrd="14" destOrd="0" presId="urn:microsoft.com/office/officeart/2005/8/layout/default"/>
    <dgm:cxn modelId="{3044870B-4F42-41BC-95FD-EC356A738320}" type="presParOf" srcId="{3E95223D-7664-429A-B895-5DE1C0033FAB}" destId="{1A956E0F-B58B-463E-9356-A0319554C74F}" srcOrd="15" destOrd="0" presId="urn:microsoft.com/office/officeart/2005/8/layout/default"/>
    <dgm:cxn modelId="{5E445A60-89D1-457E-AB93-D52F3D962943}" type="presParOf" srcId="{3E95223D-7664-429A-B895-5DE1C0033FAB}" destId="{D167B69A-193D-4D1B-AA06-FC2617200A61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285535-C7D9-4CF8-8913-9061ED4AA698}">
      <dsp:nvSpPr>
        <dsp:cNvPr id="0" name=""/>
        <dsp:cNvSpPr/>
      </dsp:nvSpPr>
      <dsp:spPr>
        <a:xfrm>
          <a:off x="655796" y="297"/>
          <a:ext cx="2161877" cy="12971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Shareholders</a:t>
          </a:r>
          <a:endParaRPr lang="en-AU" sz="2500" kern="1200" dirty="0"/>
        </a:p>
      </dsp:txBody>
      <dsp:txXfrm>
        <a:off x="655796" y="297"/>
        <a:ext cx="2161877" cy="1297126"/>
      </dsp:txXfrm>
    </dsp:sp>
    <dsp:sp modelId="{6578D5DC-3B27-4141-9B07-96466C116D21}">
      <dsp:nvSpPr>
        <dsp:cNvPr id="0" name=""/>
        <dsp:cNvSpPr/>
      </dsp:nvSpPr>
      <dsp:spPr>
        <a:xfrm>
          <a:off x="3033861" y="297"/>
          <a:ext cx="2161877" cy="12971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Management</a:t>
          </a:r>
          <a:endParaRPr lang="en-AU" sz="2500" kern="1200" dirty="0"/>
        </a:p>
      </dsp:txBody>
      <dsp:txXfrm>
        <a:off x="3033861" y="297"/>
        <a:ext cx="2161877" cy="1297126"/>
      </dsp:txXfrm>
    </dsp:sp>
    <dsp:sp modelId="{CEA996E3-0B8C-4F8F-B633-4BDFE68ACA0A}">
      <dsp:nvSpPr>
        <dsp:cNvPr id="0" name=""/>
        <dsp:cNvSpPr/>
      </dsp:nvSpPr>
      <dsp:spPr>
        <a:xfrm>
          <a:off x="667038" y="1525458"/>
          <a:ext cx="2161877" cy="12971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Unions</a:t>
          </a:r>
          <a:endParaRPr lang="en-AU" sz="2500" kern="1200" dirty="0"/>
        </a:p>
      </dsp:txBody>
      <dsp:txXfrm>
        <a:off x="667038" y="1525458"/>
        <a:ext cx="2161877" cy="1297126"/>
      </dsp:txXfrm>
    </dsp:sp>
    <dsp:sp modelId="{5BB62540-5549-44D3-9B6C-1408CFD095C2}">
      <dsp:nvSpPr>
        <dsp:cNvPr id="0" name=""/>
        <dsp:cNvSpPr/>
      </dsp:nvSpPr>
      <dsp:spPr>
        <a:xfrm>
          <a:off x="5400684" y="0"/>
          <a:ext cx="2161877" cy="12971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Employees</a:t>
          </a:r>
          <a:endParaRPr lang="en-AU" sz="2500" kern="1200" dirty="0"/>
        </a:p>
      </dsp:txBody>
      <dsp:txXfrm>
        <a:off x="5400684" y="0"/>
        <a:ext cx="2161877" cy="1297126"/>
      </dsp:txXfrm>
    </dsp:sp>
    <dsp:sp modelId="{18EDBFBA-DE51-4E72-87E6-4C9ACBE71F0C}">
      <dsp:nvSpPr>
        <dsp:cNvPr id="0" name=""/>
        <dsp:cNvSpPr/>
      </dsp:nvSpPr>
      <dsp:spPr>
        <a:xfrm>
          <a:off x="3033861" y="1513611"/>
          <a:ext cx="2161877" cy="12971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Customers</a:t>
          </a:r>
          <a:endParaRPr lang="en-AU" sz="2500" kern="1200" dirty="0"/>
        </a:p>
      </dsp:txBody>
      <dsp:txXfrm>
        <a:off x="3033861" y="1513611"/>
        <a:ext cx="2161877" cy="1297126"/>
      </dsp:txXfrm>
    </dsp:sp>
    <dsp:sp modelId="{442F8272-0A0E-4590-B938-18323768210E}">
      <dsp:nvSpPr>
        <dsp:cNvPr id="0" name=""/>
        <dsp:cNvSpPr/>
      </dsp:nvSpPr>
      <dsp:spPr>
        <a:xfrm>
          <a:off x="5411926" y="1513611"/>
          <a:ext cx="2161877" cy="12971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Suppliers</a:t>
          </a:r>
          <a:endParaRPr lang="en-AU" sz="2500" kern="1200" dirty="0"/>
        </a:p>
      </dsp:txBody>
      <dsp:txXfrm>
        <a:off x="5411926" y="1513611"/>
        <a:ext cx="2161877" cy="1297126"/>
      </dsp:txXfrm>
    </dsp:sp>
    <dsp:sp modelId="{C871AF34-8EA0-4522-8C1A-2A374D2FDF7C}">
      <dsp:nvSpPr>
        <dsp:cNvPr id="0" name=""/>
        <dsp:cNvSpPr/>
      </dsp:nvSpPr>
      <dsp:spPr>
        <a:xfrm>
          <a:off x="655796" y="3026925"/>
          <a:ext cx="2161877" cy="12971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Communities</a:t>
          </a:r>
          <a:endParaRPr lang="en-AU" sz="2500" kern="1200" dirty="0"/>
        </a:p>
      </dsp:txBody>
      <dsp:txXfrm>
        <a:off x="655796" y="3026925"/>
        <a:ext cx="2161877" cy="1297126"/>
      </dsp:txXfrm>
    </dsp:sp>
    <dsp:sp modelId="{2C6C33DE-1174-4716-A163-38973C95E8A0}">
      <dsp:nvSpPr>
        <dsp:cNvPr id="0" name=""/>
        <dsp:cNvSpPr/>
      </dsp:nvSpPr>
      <dsp:spPr>
        <a:xfrm>
          <a:off x="3033861" y="3026925"/>
          <a:ext cx="2161877" cy="12971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Customers</a:t>
          </a:r>
          <a:endParaRPr lang="en-AU" sz="2500" kern="1200" dirty="0"/>
        </a:p>
      </dsp:txBody>
      <dsp:txXfrm>
        <a:off x="3033861" y="3026925"/>
        <a:ext cx="2161877" cy="1297126"/>
      </dsp:txXfrm>
    </dsp:sp>
    <dsp:sp modelId="{D167B69A-193D-4D1B-AA06-FC2617200A61}">
      <dsp:nvSpPr>
        <dsp:cNvPr id="0" name=""/>
        <dsp:cNvSpPr/>
      </dsp:nvSpPr>
      <dsp:spPr>
        <a:xfrm>
          <a:off x="5411926" y="3026925"/>
          <a:ext cx="2161877" cy="12971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500" kern="1200" dirty="0" smtClean="0"/>
            <a:t>Government</a:t>
          </a:r>
          <a:endParaRPr lang="en-AU" sz="2500" kern="1200" dirty="0"/>
        </a:p>
      </dsp:txBody>
      <dsp:txXfrm>
        <a:off x="5411926" y="3026925"/>
        <a:ext cx="2161877" cy="12971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CCD4FDB-DF55-4F3E-86A2-5275347B03C8}" type="datetimeFigureOut">
              <a:rPr lang="en-US" smtClean="0"/>
              <a:t>1/20/2011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CC07F23-A022-45C5-9823-04A1053AA2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4FDB-DF55-4F3E-86A2-5275347B03C8}" type="datetimeFigureOut">
              <a:rPr lang="en-US" smtClean="0"/>
              <a:t>1/20/2011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7F23-A022-45C5-9823-04A1053AA2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4FDB-DF55-4F3E-86A2-5275347B03C8}" type="datetimeFigureOut">
              <a:rPr lang="en-US" smtClean="0"/>
              <a:t>1/20/2011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7F23-A022-45C5-9823-04A1053AA2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4FDB-DF55-4F3E-86A2-5275347B03C8}" type="datetimeFigureOut">
              <a:rPr lang="en-US" smtClean="0"/>
              <a:t>1/20/2011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7F23-A022-45C5-9823-04A1053AA2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4FDB-DF55-4F3E-86A2-5275347B03C8}" type="datetimeFigureOut">
              <a:rPr lang="en-US" smtClean="0"/>
              <a:t>1/20/2011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7F23-A022-45C5-9823-04A1053AA2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4FDB-DF55-4F3E-86A2-5275347B03C8}" type="datetimeFigureOut">
              <a:rPr lang="en-US" smtClean="0"/>
              <a:t>1/20/2011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7F23-A022-45C5-9823-04A1053AA2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CD4FDB-DF55-4F3E-86A2-5275347B03C8}" type="datetimeFigureOut">
              <a:rPr lang="en-US" smtClean="0"/>
              <a:t>1/20/2011</a:t>
            </a:fld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CC07F23-A022-45C5-9823-04A1053AA2EC}" type="slidenum">
              <a:rPr lang="en-AU" smtClean="0"/>
              <a:t>‹#›</a:t>
            </a:fld>
            <a:endParaRPr lang="en-AU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CCD4FDB-DF55-4F3E-86A2-5275347B03C8}" type="datetimeFigureOut">
              <a:rPr lang="en-US" smtClean="0"/>
              <a:t>1/20/2011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CC07F23-A022-45C5-9823-04A1053AA2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4FDB-DF55-4F3E-86A2-5275347B03C8}" type="datetimeFigureOut">
              <a:rPr lang="en-US" smtClean="0"/>
              <a:t>1/20/2011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7F23-A022-45C5-9823-04A1053AA2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4FDB-DF55-4F3E-86A2-5275347B03C8}" type="datetimeFigureOut">
              <a:rPr lang="en-US" smtClean="0"/>
              <a:t>1/20/2011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7F23-A022-45C5-9823-04A1053AA2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D4FDB-DF55-4F3E-86A2-5275347B03C8}" type="datetimeFigureOut">
              <a:rPr lang="en-US" smtClean="0"/>
              <a:t>1/20/2011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07F23-A022-45C5-9823-04A1053AA2E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CCD4FDB-DF55-4F3E-86A2-5275347B03C8}" type="datetimeFigureOut">
              <a:rPr lang="en-US" smtClean="0"/>
              <a:t>1/20/2011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CC07F23-A022-45C5-9823-04A1053AA2EC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Stakeholder of LSOs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Communities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Communities in general expect LSOs to show concern for the environment.</a:t>
            </a:r>
          </a:p>
          <a:p>
            <a:endParaRPr lang="en-AU" dirty="0" smtClean="0"/>
          </a:p>
          <a:p>
            <a:r>
              <a:rPr lang="en-AU" dirty="0" smtClean="0"/>
              <a:t>Communities may be local, national or international.</a:t>
            </a:r>
          </a:p>
          <a:p>
            <a:endParaRPr lang="en-AU" dirty="0" smtClean="0"/>
          </a:p>
          <a:p>
            <a:r>
              <a:rPr lang="en-AU" dirty="0" smtClean="0"/>
              <a:t>Concerns may be in the disposal of waste in giving back to the community in which they operate.</a:t>
            </a:r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400" dirty="0" smtClean="0"/>
              <a:t>Conflicts between stakeholders</a:t>
            </a:r>
            <a:endParaRPr lang="en-AU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Stakeholders often have competing demands on organisations.</a:t>
            </a:r>
          </a:p>
          <a:p>
            <a:endParaRPr lang="en-AU" dirty="0" smtClean="0"/>
          </a:p>
          <a:p>
            <a:r>
              <a:rPr lang="en-AU" dirty="0" smtClean="0"/>
              <a:t>Whilst some expectations are compatible, others aren’t.</a:t>
            </a:r>
          </a:p>
          <a:p>
            <a:endParaRPr lang="en-AU" dirty="0" smtClean="0"/>
          </a:p>
          <a:p>
            <a:r>
              <a:rPr lang="en-AU" dirty="0" smtClean="0"/>
              <a:t>Example: Employees and unions want reasonable pay and a safe workplace.  Shareholders want to maximise returns on investment.  Meeting the first may be costly and therefore impact on the second.</a:t>
            </a:r>
          </a:p>
          <a:p>
            <a:endParaRPr lang="en-AU" dirty="0" smtClean="0"/>
          </a:p>
          <a:p>
            <a:r>
              <a:rPr lang="en-AU" dirty="0" smtClean="0"/>
              <a:t>There are many conflicts which may arise.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3400" dirty="0" smtClean="0"/>
              <a:t>Ethics and Socially Responsible Management</a:t>
            </a:r>
            <a:endParaRPr lang="en-AU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What is important is that LSOs operate </a:t>
            </a:r>
            <a:r>
              <a:rPr lang="en-AU" dirty="0" smtClean="0"/>
              <a:t>ethically </a:t>
            </a:r>
            <a:r>
              <a:rPr lang="en-AU" dirty="0" smtClean="0"/>
              <a:t>and socially </a:t>
            </a:r>
            <a:r>
              <a:rPr lang="en-AU" dirty="0" smtClean="0"/>
              <a:t>responsible with their stakeholders.</a:t>
            </a:r>
          </a:p>
          <a:p>
            <a:endParaRPr lang="en-AU" dirty="0" smtClean="0"/>
          </a:p>
          <a:p>
            <a:r>
              <a:rPr lang="en-AU" dirty="0" smtClean="0"/>
              <a:t>Ethics are the moral standards and principles that guide people’s decisions and actions.</a:t>
            </a:r>
          </a:p>
          <a:p>
            <a:endParaRPr lang="en-AU" dirty="0" smtClean="0"/>
          </a:p>
          <a:p>
            <a:r>
              <a:rPr lang="en-AU" dirty="0" smtClean="0"/>
              <a:t>SRM is showing concern for the condition of society at large.</a:t>
            </a:r>
          </a:p>
          <a:p>
            <a:endParaRPr lang="en-AU" dirty="0" smtClean="0"/>
          </a:p>
          <a:p>
            <a:r>
              <a:rPr lang="en-AU" dirty="0" smtClean="0"/>
              <a:t>Many organisation now refer to the ‘triple bottom line’ which refers to their profit, social and environmental performance.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Stakeholders Definition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Any individual or group that interacts with and has a vested interest in an organisation.</a:t>
            </a:r>
          </a:p>
          <a:p>
            <a:endParaRPr lang="en-AU" dirty="0" smtClean="0"/>
          </a:p>
          <a:p>
            <a:r>
              <a:rPr lang="en-AU" dirty="0" smtClean="0"/>
              <a:t>KNOW THIS DEFINITION!!!  Stakeholders is a very commonly assessed component which is sometimes assessed across Units and Areas of Study.</a:t>
            </a:r>
          </a:p>
          <a:p>
            <a:endParaRPr lang="en-AU" dirty="0" smtClean="0"/>
          </a:p>
          <a:p>
            <a:r>
              <a:rPr lang="en-AU" dirty="0" smtClean="0"/>
              <a:t>Note: The study design does not include a list of stakeholders.  The list provided is not exhaustive but does include the main stakeholders.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Types of Stakeholders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Shareholders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Have a large stake in organisation as they are owners.</a:t>
            </a:r>
          </a:p>
          <a:p>
            <a:endParaRPr lang="en-AU" dirty="0" smtClean="0"/>
          </a:p>
          <a:p>
            <a:r>
              <a:rPr lang="en-AU" dirty="0" smtClean="0"/>
              <a:t>Shareholders receive profit (or suffer losses) generated by a business.  These profits that are distributed to shareholders are known as dividends.</a:t>
            </a:r>
          </a:p>
          <a:p>
            <a:endParaRPr lang="en-AU" dirty="0" smtClean="0"/>
          </a:p>
          <a:p>
            <a:r>
              <a:rPr lang="en-AU" dirty="0" smtClean="0"/>
              <a:t>They also make a capital gain if the organisation performs well and the share price increases.</a:t>
            </a:r>
          </a:p>
          <a:p>
            <a:endParaRPr lang="en-AU" dirty="0" smtClean="0"/>
          </a:p>
          <a:p>
            <a:r>
              <a:rPr lang="en-AU" dirty="0" smtClean="0"/>
              <a:t>In general, most investors are most interested in maximising the returns on that investment.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Management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Managers are employed to direct the company on behalf of the owners.</a:t>
            </a:r>
          </a:p>
          <a:p>
            <a:endParaRPr lang="en-AU" dirty="0" smtClean="0"/>
          </a:p>
          <a:p>
            <a:r>
              <a:rPr lang="en-AU" dirty="0" smtClean="0"/>
              <a:t>Managers are paid a salary and most receive a bonus for high performance.</a:t>
            </a:r>
          </a:p>
          <a:p>
            <a:endParaRPr lang="en-AU" dirty="0" smtClean="0"/>
          </a:p>
          <a:p>
            <a:r>
              <a:rPr lang="en-AU" dirty="0" smtClean="0"/>
              <a:t>It is their job to maximise productivity by utilising the resources of the organisation.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Employees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Employees have a stake in organisation performance.</a:t>
            </a:r>
          </a:p>
          <a:p>
            <a:endParaRPr lang="en-AU" dirty="0" smtClean="0"/>
          </a:p>
          <a:p>
            <a:r>
              <a:rPr lang="en-AU" dirty="0" smtClean="0"/>
              <a:t>Job security and future opportunity often depend on how the organisations performs as a whole.</a:t>
            </a:r>
          </a:p>
          <a:p>
            <a:endParaRPr lang="en-AU" dirty="0" smtClean="0"/>
          </a:p>
          <a:p>
            <a:r>
              <a:rPr lang="en-AU" dirty="0" smtClean="0"/>
              <a:t>Employees are vital to an organisation as they manufacture or produce the product which the organisation sells.</a:t>
            </a:r>
          </a:p>
          <a:p>
            <a:endParaRPr lang="en-AU" dirty="0" smtClean="0"/>
          </a:p>
          <a:p>
            <a:r>
              <a:rPr lang="en-AU" dirty="0" smtClean="0"/>
              <a:t>Employees generally want good working conditions including pay, leave, work hours etc.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Unions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Unions are organisations that are set up to represent employees in Australia.</a:t>
            </a:r>
          </a:p>
          <a:p>
            <a:endParaRPr lang="en-AU" dirty="0" smtClean="0"/>
          </a:p>
          <a:p>
            <a:r>
              <a:rPr lang="en-AU" dirty="0" smtClean="0"/>
              <a:t>They attempt to negotiate better work conditions on behalf of members and fight to maintain the rights of workers.</a:t>
            </a:r>
          </a:p>
          <a:p>
            <a:endParaRPr lang="en-AU" dirty="0" smtClean="0"/>
          </a:p>
          <a:p>
            <a:r>
              <a:rPr lang="en-AU" dirty="0" smtClean="0"/>
              <a:t>Unions rely on employees joining and paying a membership fee.</a:t>
            </a:r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Customers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Customers use the goods and services produced by the organisation.</a:t>
            </a:r>
          </a:p>
          <a:p>
            <a:endParaRPr lang="en-AU" dirty="0" smtClean="0"/>
          </a:p>
          <a:p>
            <a:r>
              <a:rPr lang="en-AU" dirty="0" smtClean="0"/>
              <a:t>Customers expect to receive value for money in goods and services.  This may be related to price and/or quality.</a:t>
            </a:r>
          </a:p>
          <a:p>
            <a:endParaRPr lang="en-AU" dirty="0" smtClean="0"/>
          </a:p>
          <a:p>
            <a:r>
              <a:rPr lang="en-AU" dirty="0" smtClean="0"/>
              <a:t>Business image is often important for customers especially in relation to Ethics and Socially Responsible Management.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Suppliers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/>
              <a:t>Suppliers provide raw materials, component parts and finished goods to organisations for use in the production process or for on selling.</a:t>
            </a:r>
          </a:p>
          <a:p>
            <a:endParaRPr lang="en-AU" dirty="0" smtClean="0"/>
          </a:p>
          <a:p>
            <a:r>
              <a:rPr lang="en-AU" dirty="0" smtClean="0"/>
              <a:t>As such organisations are the customers of suppliers.</a:t>
            </a:r>
          </a:p>
          <a:p>
            <a:endParaRPr lang="en-AU" dirty="0" smtClean="0"/>
          </a:p>
          <a:p>
            <a:r>
              <a:rPr lang="en-AU" dirty="0" smtClean="0"/>
              <a:t>Organisations and suppliers need to build strong relations to benefit both organisations.</a:t>
            </a:r>
          </a:p>
          <a:p>
            <a:endParaRPr lang="en-AU" dirty="0" smtClean="0"/>
          </a:p>
          <a:p>
            <a:r>
              <a:rPr lang="en-AU" dirty="0" smtClean="0"/>
              <a:t>Suppliers are expected to deliver supplies on time and of a good quality.</a:t>
            </a:r>
          </a:p>
          <a:p>
            <a:endParaRPr lang="en-AU" dirty="0" smtClean="0"/>
          </a:p>
          <a:p>
            <a:r>
              <a:rPr lang="en-AU" dirty="0" smtClean="0"/>
              <a:t>Many organisation also expect suppliers to act in a socially responsible manner.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73</TotalTime>
  <Words>591</Words>
  <Application>Microsoft Office PowerPoint</Application>
  <PresentationFormat>On-screen Show (4:3)</PresentationFormat>
  <Paragraphs>83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Urban</vt:lpstr>
      <vt:lpstr>Stakeholder of LSOs</vt:lpstr>
      <vt:lpstr>Stakeholders Definition</vt:lpstr>
      <vt:lpstr>Types of Stakeholders</vt:lpstr>
      <vt:lpstr>Shareholders</vt:lpstr>
      <vt:lpstr>Management</vt:lpstr>
      <vt:lpstr>Employees</vt:lpstr>
      <vt:lpstr>Unions</vt:lpstr>
      <vt:lpstr>Customers</vt:lpstr>
      <vt:lpstr>Suppliers</vt:lpstr>
      <vt:lpstr>Communities</vt:lpstr>
      <vt:lpstr>Conflicts between stakeholders</vt:lpstr>
      <vt:lpstr>Ethics and Socially Responsible Management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Stakeholder of LSOs</dc:title>
  <dc:creator>Education</dc:creator>
  <cp:lastModifiedBy>Education</cp:lastModifiedBy>
  <cp:revision>7</cp:revision>
  <dcterms:created xsi:type="dcterms:W3CDTF">2011-01-20T04:25:19Z</dcterms:created>
  <dcterms:modified xsi:type="dcterms:W3CDTF">2011-01-20T05:38:29Z</dcterms:modified>
</cp:coreProperties>
</file>